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8288000" cy="10287000"/>
  <p:notesSz cx="6858000" cy="9144000"/>
  <p:embeddedFontLst>
    <p:embeddedFont>
      <p:font typeface="Barrio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lear Sans Regular" panose="020B0604020202020204" charset="0"/>
      <p:regular r:id="rId29"/>
    </p:embeddedFont>
    <p:embeddedFont>
      <p:font typeface="Glacial Indifference Bold" panose="020B0604020202020204" charset="0"/>
      <p:regular r:id="rId30"/>
    </p:embeddedFont>
    <p:embeddedFont>
      <p:font typeface="Great Vibes" panose="020B0604020202020204" charset="0"/>
      <p:regular r:id="rId31"/>
    </p:embeddedFont>
    <p:embeddedFont>
      <p:font typeface="Halant Bold" panose="020B0604020202020204" charset="0"/>
      <p:regular r:id="rId32"/>
    </p:embeddedFont>
    <p:embeddedFont>
      <p:font typeface="Halant Medium Bold" panose="020B0604020202020204" charset="0"/>
      <p:regular r:id="rId33"/>
    </p:embeddedFont>
    <p:embeddedFont>
      <p:font typeface="Hussar Ekologiczy" panose="020B0604020202020204" charset="0"/>
      <p:regular r:id="rId34"/>
    </p:embeddedFont>
    <p:embeddedFont>
      <p:font typeface="League Spartan" panose="020B0604020202020204" charset="0"/>
      <p:regular r:id="rId35"/>
    </p:embeddedFont>
    <p:embeddedFont>
      <p:font typeface="Libre Baskerville" panose="020B0604020202020204" charset="0"/>
      <p:regular r:id="rId36"/>
    </p:embeddedFont>
    <p:embeddedFont>
      <p:font typeface="Open Sans" panose="020B0604020202020204" charset="0"/>
      <p:regular r:id="rId37"/>
    </p:embeddedFont>
    <p:embeddedFont>
      <p:font typeface="Open Sans Bold" panose="020B0604020202020204" charset="0"/>
      <p:regular r:id="rId38"/>
    </p:embeddedFont>
    <p:embeddedFont>
      <p:font typeface="Open Sans Extra Bold" panose="020B0604020202020204" charset="0"/>
      <p:regular r:id="rId39"/>
    </p:embeddedFont>
    <p:embeddedFont>
      <p:font typeface="Open Sans Light" panose="020B0604020202020204" charset="0"/>
      <p:regular r:id="rId40"/>
    </p:embeddedFont>
    <p:embeddedFont>
      <p:font typeface="Playlist Script" panose="020B0604020202020204" charset="0"/>
      <p:regular r:id="rId41"/>
    </p:embeddedFont>
    <p:embeddedFont>
      <p:font typeface="Selima" panose="02000000000000000000" charset="0"/>
      <p:regular r:id="rId42"/>
    </p:embeddedFont>
    <p:embeddedFont>
      <p:font typeface="Six Caps" panose="020B0604020202020204" charset="0"/>
      <p:regular r:id="rId43"/>
    </p:embeddedFont>
    <p:embeddedFont>
      <p:font typeface="Yeseva One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73163">
            <a:off x="11712450" y="-1200862"/>
            <a:ext cx="9003355" cy="15031235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40847" y="-364251"/>
            <a:ext cx="4303716" cy="46645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84381" y="5844012"/>
            <a:ext cx="3658540" cy="40083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798653" y="1028700"/>
            <a:ext cx="2712483" cy="32716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305981" y="5672183"/>
            <a:ext cx="1478898" cy="17196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54595" y="9258300"/>
            <a:ext cx="3009166" cy="151552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3600450"/>
            <a:ext cx="4789227" cy="5657850"/>
            <a:chOff x="0" y="0"/>
            <a:chExt cx="1620059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0059" cy="1913890"/>
            </a:xfrm>
            <a:custGeom>
              <a:avLst/>
              <a:gdLst/>
              <a:ahLst/>
              <a:cxnLst/>
              <a:rect l="l" t="t" r="r" b="b"/>
              <a:pathLst>
                <a:path w="1620059" h="1913890">
                  <a:moveTo>
                    <a:pt x="0" y="0"/>
                  </a:moveTo>
                  <a:lnTo>
                    <a:pt x="0" y="1913890"/>
                  </a:lnTo>
                  <a:lnTo>
                    <a:pt x="1620059" y="1913890"/>
                  </a:lnTo>
                  <a:lnTo>
                    <a:pt x="1620059" y="0"/>
                  </a:lnTo>
                  <a:lnTo>
                    <a:pt x="0" y="0"/>
                  </a:lnTo>
                  <a:close/>
                  <a:moveTo>
                    <a:pt x="1559099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559099" y="59690"/>
                  </a:lnTo>
                  <a:lnTo>
                    <a:pt x="1559099" y="1852930"/>
                  </a:lnTo>
                  <a:close/>
                </a:path>
              </a:pathLst>
            </a:custGeom>
            <a:solidFill>
              <a:srgbClr val="9AEFD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28700"/>
            <a:ext cx="9425895" cy="1457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20"/>
              </a:lnSpc>
            </a:pPr>
            <a:r>
              <a:rPr lang="en-US" sz="9600">
                <a:solidFill>
                  <a:srgbClr val="FAFAFA"/>
                </a:solidFill>
                <a:latin typeface="Halant Bold"/>
              </a:rPr>
              <a:t>CSS 4 ADULTS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7249" y="3614783"/>
            <a:ext cx="3912129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Open Sans"/>
              </a:rPr>
              <a:t>CSS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7249" y="5286375"/>
            <a:ext cx="3555766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Open Sans"/>
              </a:rPr>
              <a:t>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7249" y="6886627"/>
            <a:ext cx="8349649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Open Sans"/>
              </a:rPr>
              <a:t>MUY FINO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7394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538652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995394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93561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07540" y="1897951"/>
            <a:ext cx="6044996" cy="568302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65944" y="180975"/>
            <a:ext cx="726409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&lt;flex-item&gt;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65944" y="8236551"/>
            <a:ext cx="726409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&lt;/flex-item&gt;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5944" y="1816445"/>
            <a:ext cx="3937825" cy="265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7"/>
              </a:lnSpc>
            </a:pPr>
            <a:r>
              <a:rPr lang="en-US" sz="3184" dirty="0">
                <a:solidFill>
                  <a:srgbClr val="000000"/>
                </a:solidFill>
                <a:latin typeface="Open Sans"/>
              </a:rPr>
              <a:t>order: custom order in which the item appears</a:t>
            </a:r>
          </a:p>
          <a:p>
            <a:pPr>
              <a:lnSpc>
                <a:spcPts val="4457"/>
              </a:lnSpc>
            </a:pPr>
            <a:endParaRPr lang="en-US" sz="3184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925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order: 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FLEXBOX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7394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538652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995394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93561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6" name="TextBox 6"/>
          <p:cNvSpPr txBox="1"/>
          <p:nvPr/>
        </p:nvSpPr>
        <p:spPr>
          <a:xfrm>
            <a:off x="7465944" y="180975"/>
            <a:ext cx="726409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&lt;flex-item&gt;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65944" y="8236551"/>
            <a:ext cx="726409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&lt;/flex-item&gt;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7450" y="1646283"/>
            <a:ext cx="10435026" cy="92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flex-grow: defines the ability and "velocity" to grow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flex-grow: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7450" y="2659989"/>
            <a:ext cx="10713472" cy="92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flex-shrink: defines the ability and "velocity" to shrink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flex-shrink: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7450" y="3697790"/>
            <a:ext cx="10435026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flex-basis: the width of a row element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| auto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7450" y="5656872"/>
            <a:ext cx="10435026" cy="129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flex: flex-grow + flex-shrink + flex-basis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none | [ &lt;'flex-grow'&gt; &lt;'flex-shrink'&gt;? || &lt;'flex-basis'&gt; ]</a:t>
            </a: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flex: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FLEXBOX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7394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538652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995394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34200" y="-114300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33205" y="1873595"/>
            <a:ext cx="6193666" cy="44467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65944" y="180975"/>
            <a:ext cx="726409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&lt;flex-item&gt;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65944" y="8236551"/>
            <a:ext cx="726409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&lt;/flex-item&gt;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5944" y="1816445"/>
            <a:ext cx="3937825" cy="418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7"/>
              </a:lnSpc>
            </a:pPr>
            <a:r>
              <a:rPr lang="en-US" sz="3184" dirty="0">
                <a:solidFill>
                  <a:srgbClr val="000000"/>
                </a:solidFill>
                <a:latin typeface="Open Sans"/>
              </a:rPr>
              <a:t>align-self: This allows the default alignment in the cross axis to be overridden</a:t>
            </a:r>
          </a:p>
          <a:p>
            <a:pPr>
              <a:lnSpc>
                <a:spcPts val="4457"/>
              </a:lnSpc>
            </a:pPr>
            <a:endParaRPr lang="en-US" sz="3184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925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auto | flex-start | flex-end | center | baseline | stretch;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FLEXBOX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569299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368490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25233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00746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16251" y="6019594"/>
            <a:ext cx="3390417" cy="196737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5400000">
            <a:off x="7950480" y="4730476"/>
            <a:ext cx="5194927" cy="826048"/>
            <a:chOff x="0" y="0"/>
            <a:chExt cx="35941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2C284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960967" y="2938138"/>
            <a:ext cx="31567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Grid Track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11827" y="2938138"/>
            <a:ext cx="29450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Grid Area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1877539" y="4730476"/>
            <a:ext cx="5194927" cy="826048"/>
            <a:chOff x="0" y="0"/>
            <a:chExt cx="35941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2C2840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87531" y="5965750"/>
            <a:ext cx="3503665" cy="207506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11827" y="6019594"/>
            <a:ext cx="3348395" cy="196737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21851" y="108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&lt;grid-container&gt;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21851" y="8066389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&lt;/grid-container&gt;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GRID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03201" y="1636758"/>
            <a:ext cx="10435026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display: grid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21851" y="2938138"/>
            <a:ext cx="27792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Grid Line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21851" y="4102453"/>
            <a:ext cx="3084817" cy="148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5"/>
              </a:lnSpc>
            </a:pPr>
            <a:r>
              <a:rPr lang="en-US" sz="2132">
                <a:solidFill>
                  <a:srgbClr val="000000"/>
                </a:solidFill>
                <a:latin typeface="Open Sans Light"/>
              </a:rPr>
              <a:t>The dividing lines that make up the structure of the grid (horizontal or vertical)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87531" y="4102453"/>
            <a:ext cx="3503665" cy="73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5"/>
              </a:lnSpc>
            </a:pPr>
            <a:r>
              <a:rPr lang="en-US" sz="2132">
                <a:solidFill>
                  <a:srgbClr val="000000"/>
                </a:solidFill>
                <a:latin typeface="Open Sans Light"/>
              </a:rPr>
              <a:t>The space between two adjacent grid lines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811827" y="4102453"/>
            <a:ext cx="3084817" cy="111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5"/>
              </a:lnSpc>
            </a:pPr>
            <a:r>
              <a:rPr lang="en-US" sz="2132">
                <a:solidFill>
                  <a:srgbClr val="000000"/>
                </a:solidFill>
                <a:latin typeface="Open Sans Light"/>
              </a:rPr>
              <a:t>The total space surrounded by four grid lines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569299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368490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25233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00746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73938" y="5011237"/>
            <a:ext cx="4398537" cy="33911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GRID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21851" y="108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&lt;grid-container&gt;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7450" y="1646283"/>
            <a:ext cx="10435026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grid-template-columns:</a:t>
            </a:r>
          </a:p>
          <a:p>
            <a:pPr>
              <a:lnSpc>
                <a:spcPts val="2940"/>
              </a:lnSpc>
            </a:pPr>
            <a:endParaRPr lang="en-US" sz="32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21851" y="2159998"/>
            <a:ext cx="1043502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grid-template-rows: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37450" y="82404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&lt;/grid-container&gt;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37450" y="2794586"/>
            <a:ext cx="10755985" cy="184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8"/>
              </a:lnSpc>
            </a:pPr>
            <a:r>
              <a:rPr lang="en-US" sz="2106">
                <a:solidFill>
                  <a:srgbClr val="000000"/>
                </a:solidFill>
                <a:latin typeface="Open Sans"/>
              </a:rPr>
              <a:t>Defines the columns and rows of the grid with a space-separated list of values. The values represent the track size, and the space between them represents the grid line.</a:t>
            </a:r>
          </a:p>
          <a:p>
            <a:pPr algn="just">
              <a:lnSpc>
                <a:spcPts val="2948"/>
              </a:lnSpc>
            </a:pPr>
            <a:endParaRPr lang="en-US" sz="2106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2948"/>
              </a:lnSpc>
            </a:pPr>
            <a:r>
              <a:rPr lang="en-US" sz="2106">
                <a:solidFill>
                  <a:srgbClr val="000000"/>
                </a:solidFill>
                <a:latin typeface="Open Sans"/>
              </a:rPr>
              <a:t>The track size can be a length, a percentage, or a fraction of the free space in the grid (using the </a:t>
            </a:r>
            <a:r>
              <a:rPr lang="en-US" sz="2106">
                <a:solidFill>
                  <a:srgbClr val="000000"/>
                </a:solidFill>
                <a:latin typeface="Open Sans Bold"/>
              </a:rPr>
              <a:t>fr </a:t>
            </a:r>
            <a:r>
              <a:rPr lang="en-US" sz="2106">
                <a:solidFill>
                  <a:srgbClr val="000000"/>
                </a:solidFill>
                <a:latin typeface="Open Sans"/>
              </a:rPr>
              <a:t>unit). Commonly used with the </a:t>
            </a:r>
            <a:r>
              <a:rPr lang="en-US" sz="2106">
                <a:solidFill>
                  <a:srgbClr val="000000"/>
                </a:solidFill>
                <a:latin typeface="Open Sans Bold"/>
              </a:rPr>
              <a:t>repeat </a:t>
            </a:r>
            <a:r>
              <a:rPr lang="en-US" sz="2106">
                <a:solidFill>
                  <a:srgbClr val="000000"/>
                </a:solidFill>
                <a:latin typeface="Open Sans"/>
              </a:rPr>
              <a:t>function: repeat(3, 1fr).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21851" y="5444509"/>
            <a:ext cx="4334737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</a:rPr>
              <a:t>grid-template-columns: 40px 50px auto 50px 40px;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</a:rPr>
              <a:t>grid-template-rows: 25% 100px auto;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569299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368490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25233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00746"/>
            <a:ext cx="11514873" cy="10746771"/>
          </a:xfrm>
          <a:prstGeom prst="rect">
            <a:avLst/>
          </a:prstGeom>
          <a:solidFill>
            <a:srgbClr val="FAFAFA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55291" y="4640128"/>
            <a:ext cx="4446898" cy="382925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GRID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21851" y="108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&lt;grid-container&gt;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7450" y="1646283"/>
            <a:ext cx="10435026" cy="147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column-gap: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row-gap:</a:t>
            </a:r>
          </a:p>
          <a:p>
            <a:pPr>
              <a:lnSpc>
                <a:spcPts val="294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37450" y="82404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&lt;/grid-container&gt;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37450" y="2794586"/>
            <a:ext cx="1072355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Specifies the size of the grid lines. Width of the gutter.</a:t>
            </a:r>
          </a:p>
          <a:p>
            <a:pPr algn="just">
              <a:lnSpc>
                <a:spcPts val="2940"/>
              </a:lnSpc>
            </a:pPr>
            <a:endParaRPr lang="en-US" sz="21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61795" y="5540015"/>
            <a:ext cx="5000122" cy="1444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grid-template-columns: repeat(3, 1fr); 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 column-gap: 10px;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 row-gap: 15px;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CF010845-DC91-480A-84AF-3906CFB1BDC2}"/>
              </a:ext>
            </a:extLst>
          </p:cNvPr>
          <p:cNvSpPr txBox="1"/>
          <p:nvPr/>
        </p:nvSpPr>
        <p:spPr>
          <a:xfrm>
            <a:off x="7321851" y="3522296"/>
            <a:ext cx="10435026" cy="211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gap: column-gap + row-gap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294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5E092482-847A-44C9-B962-A3A5F81BED9E}"/>
              </a:ext>
            </a:extLst>
          </p:cNvPr>
          <p:cNvSpPr txBox="1"/>
          <p:nvPr/>
        </p:nvSpPr>
        <p:spPr>
          <a:xfrm>
            <a:off x="7331978" y="4184547"/>
            <a:ext cx="10723558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gap: 3px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569299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368490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25233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00746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5400000">
            <a:off x="11568603" y="2082049"/>
            <a:ext cx="1017011" cy="1287210"/>
            <a:chOff x="0" y="0"/>
            <a:chExt cx="1457960" cy="1845310"/>
          </a:xfrm>
        </p:grpSpPr>
        <p:sp>
          <p:nvSpPr>
            <p:cNvPr id="7" name="Freeform 7"/>
            <p:cNvSpPr/>
            <p:nvPr/>
          </p:nvSpPr>
          <p:spPr>
            <a:xfrm>
              <a:off x="17780" y="-5080"/>
              <a:ext cx="1402080" cy="1805940"/>
            </a:xfrm>
            <a:custGeom>
              <a:avLst/>
              <a:gdLst/>
              <a:ahLst/>
              <a:cxnLst/>
              <a:rect l="l" t="t" r="r" b="b"/>
              <a:pathLst>
                <a:path w="1402080" h="180594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9AEFD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3020" y="2540"/>
              <a:ext cx="1494790" cy="1844040"/>
            </a:xfrm>
            <a:custGeom>
              <a:avLst/>
              <a:gdLst/>
              <a:ahLst/>
              <a:cxnLst/>
              <a:rect l="l" t="t" r="r" b="b"/>
              <a:pathLst>
                <a:path w="1494790" h="184404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2C284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93671" y="4715842"/>
            <a:ext cx="4766926" cy="351247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37450" y="1646283"/>
            <a:ext cx="3659508" cy="25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grid-column-start: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grid-column-end: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grid-row-start: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grid-row-end:</a:t>
            </a:r>
          </a:p>
          <a:p>
            <a:pPr>
              <a:lnSpc>
                <a:spcPts val="2940"/>
              </a:lnSpc>
            </a:pPr>
            <a:endParaRPr lang="en-US" sz="32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GRID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21851" y="108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&lt;grid-item&gt;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37450" y="82404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&lt;/grid-item&gt;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58935" y="4075793"/>
            <a:ext cx="1072355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Determines the item's grid position by referring to a grid line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99792" y="1646283"/>
            <a:ext cx="3659508" cy="259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grid-column: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grid-row: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start / end</a:t>
            </a:r>
          </a:p>
          <a:p>
            <a:pPr>
              <a:lnSpc>
                <a:spcPts val="2940"/>
              </a:lnSpc>
            </a:pPr>
            <a:endParaRPr lang="en-US" sz="32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58935" y="4775184"/>
            <a:ext cx="433473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</a:rPr>
              <a:t>grid-column: 3 / span 2;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</a:rPr>
              <a:t>grid-row: 3 / 4;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8830" y="3439498"/>
            <a:ext cx="18585661" cy="7145163"/>
          </a:xfrm>
          <a:prstGeom prst="rect">
            <a:avLst/>
          </a:prstGeom>
          <a:solidFill>
            <a:srgbClr val="3E04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93371" y="3635696"/>
            <a:ext cx="11301259" cy="63569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09377" y="303294"/>
            <a:ext cx="13802536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2C2840"/>
                </a:solidFill>
                <a:latin typeface="Halant Medium Bold"/>
              </a:rPr>
              <a:t>SO... WHICH ONE SHOULD I USE??</a:t>
            </a:r>
          </a:p>
        </p:txBody>
      </p:sp>
      <p:sp>
        <p:nvSpPr>
          <p:cNvPr id="5" name="TextBox 5"/>
          <p:cNvSpPr txBox="1"/>
          <p:nvPr/>
        </p:nvSpPr>
        <p:spPr>
          <a:xfrm rot="-1372740">
            <a:off x="590089" y="455875"/>
            <a:ext cx="141729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Open Sans"/>
              </a:rPr>
              <a:t>?????</a:t>
            </a:r>
          </a:p>
        </p:txBody>
      </p:sp>
      <p:sp>
        <p:nvSpPr>
          <p:cNvPr id="6" name="TextBox 6"/>
          <p:cNvSpPr txBox="1"/>
          <p:nvPr/>
        </p:nvSpPr>
        <p:spPr>
          <a:xfrm rot="1706605">
            <a:off x="16737304" y="1907673"/>
            <a:ext cx="141729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Open Sans"/>
              </a:rPr>
              <a:t>?????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9377" y="1161419"/>
            <a:ext cx="9734131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2C2840"/>
                </a:solidFill>
                <a:latin typeface="Halant Medium Bold"/>
              </a:rPr>
              <a:t>FLEX OR GRID ????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70154" y="2110273"/>
            <a:ext cx="13802536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2C2840"/>
                </a:solidFill>
                <a:latin typeface="Halant Medium Bold"/>
              </a:rPr>
              <a:t>WHEN??? WHY?? ONLY 1 FOR PROJECT??</a:t>
            </a:r>
          </a:p>
        </p:txBody>
      </p:sp>
      <p:sp>
        <p:nvSpPr>
          <p:cNvPr id="9" name="TextBox 9"/>
          <p:cNvSpPr txBox="1"/>
          <p:nvPr/>
        </p:nvSpPr>
        <p:spPr>
          <a:xfrm rot="1301208">
            <a:off x="629851" y="2203955"/>
            <a:ext cx="141729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Open Sans"/>
              </a:rPr>
              <a:t>?????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91590" y="537528"/>
            <a:ext cx="141729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Open Sans"/>
              </a:rPr>
              <a:t>?????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53012" y="-535789"/>
            <a:ext cx="18794023" cy="5057459"/>
          </a:xfrm>
          <a:prstGeom prst="rect">
            <a:avLst/>
          </a:prstGeom>
          <a:solidFill>
            <a:srgbClr val="3E04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60705" y="947594"/>
            <a:ext cx="9566590" cy="8391813"/>
            <a:chOff x="0" y="0"/>
            <a:chExt cx="6350000" cy="5570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570220"/>
            </a:xfrm>
            <a:custGeom>
              <a:avLst/>
              <a:gdLst/>
              <a:ahLst/>
              <a:cxnLst/>
              <a:rect l="l" t="t" r="r" b="b"/>
              <a:pathLst>
                <a:path w="6350000" h="5570220">
                  <a:moveTo>
                    <a:pt x="0" y="1643380"/>
                  </a:moveTo>
                  <a:cubicBezTo>
                    <a:pt x="0" y="3412490"/>
                    <a:pt x="3175000" y="5570220"/>
                    <a:pt x="3175000" y="5570220"/>
                  </a:cubicBezTo>
                  <a:cubicBezTo>
                    <a:pt x="3175000" y="5570220"/>
                    <a:pt x="6336030" y="3397250"/>
                    <a:pt x="6350000" y="1643380"/>
                  </a:cubicBezTo>
                  <a:cubicBezTo>
                    <a:pt x="6350000" y="737870"/>
                    <a:pt x="5612130" y="0"/>
                    <a:pt x="4706620" y="0"/>
                  </a:cubicBezTo>
                  <a:cubicBezTo>
                    <a:pt x="4010660" y="0"/>
                    <a:pt x="3411220" y="445770"/>
                    <a:pt x="3175000" y="1057910"/>
                  </a:cubicBezTo>
                  <a:cubicBezTo>
                    <a:pt x="2938780" y="445770"/>
                    <a:pt x="2339340" y="0"/>
                    <a:pt x="1643380" y="0"/>
                  </a:cubicBezTo>
                  <a:cubicBezTo>
                    <a:pt x="737870" y="0"/>
                    <a:pt x="0" y="737870"/>
                    <a:pt x="0" y="1643380"/>
                  </a:cubicBezTo>
                </a:path>
              </a:pathLst>
            </a:custGeom>
            <a:solidFill>
              <a:srgbClr val="9AEF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715771" y="2695575"/>
            <a:ext cx="2856458" cy="473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FLEX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+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GRID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8830" y="3439498"/>
            <a:ext cx="18585661" cy="7145163"/>
          </a:xfrm>
          <a:prstGeom prst="rect">
            <a:avLst/>
          </a:prstGeom>
          <a:solidFill>
            <a:srgbClr val="3E04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09377" y="3665140"/>
            <a:ext cx="12669246" cy="61196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09377" y="1028700"/>
            <a:ext cx="9842416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2C2840"/>
                </a:solidFill>
                <a:latin typeface="Halant Medium Bold"/>
              </a:rPr>
              <a:t>CHALLENGE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03422"/>
            <a:ext cx="156939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ea typeface="Open Sans Extra Bold"/>
              </a:rPr>
              <a:t>💪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7895" y="7546265"/>
            <a:ext cx="11460568" cy="2949098"/>
          </a:xfrm>
          <a:prstGeom prst="rect">
            <a:avLst/>
          </a:prstGeom>
          <a:solidFill>
            <a:srgbClr val="3E04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b="58091"/>
          <a:stretch>
            <a:fillRect/>
          </a:stretch>
        </p:blipFill>
        <p:spPr>
          <a:xfrm>
            <a:off x="1028700" y="8574965"/>
            <a:ext cx="1478898" cy="7206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7430" r="26615"/>
          <a:stretch>
            <a:fillRect/>
          </a:stretch>
        </p:blipFill>
        <p:spPr>
          <a:xfrm>
            <a:off x="11192673" y="0"/>
            <a:ext cx="7095327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19175"/>
            <a:ext cx="9873015" cy="11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2C2840"/>
                </a:solidFill>
                <a:latin typeface="Halant Bold"/>
              </a:rPr>
              <a:t>Topics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946075"/>
            <a:ext cx="8287607" cy="520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015" lvl="1" indent="-278508">
              <a:lnSpc>
                <a:spcPts val="8434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Open Sans Light"/>
              </a:rPr>
              <a:t>Preprocessors</a:t>
            </a:r>
          </a:p>
          <a:p>
            <a:pPr marL="557015" lvl="1" indent="-278508">
              <a:lnSpc>
                <a:spcPts val="8434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Open Sans Light"/>
              </a:rPr>
              <a:t>Diagramming</a:t>
            </a:r>
          </a:p>
          <a:p>
            <a:pPr marL="557015" lvl="1" indent="-278508">
              <a:lnSpc>
                <a:spcPts val="8434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Open Sans Light"/>
              </a:rPr>
              <a:t>Challenge / Demo</a:t>
            </a:r>
          </a:p>
          <a:p>
            <a:pPr marL="557015" lvl="1" indent="-278508">
              <a:lnSpc>
                <a:spcPts val="8434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Open Sans Light"/>
              </a:rPr>
              <a:t>Responsiveness</a:t>
            </a:r>
          </a:p>
          <a:p>
            <a:pPr marL="557016" lvl="1" indent="-278508">
              <a:lnSpc>
                <a:spcPts val="8434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Open Sans Light"/>
              </a:rPr>
              <a:t>PostCSS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53012" y="-535789"/>
            <a:ext cx="18794023" cy="5057459"/>
          </a:xfrm>
          <a:prstGeom prst="rect">
            <a:avLst/>
          </a:prstGeom>
          <a:solidFill>
            <a:srgbClr val="3E04FF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838388"/>
            <a:ext cx="10225968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RESPONSIVENESS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59996" y="4676534"/>
            <a:ext cx="9518803" cy="333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6"/>
              </a:lnSpc>
            </a:pPr>
            <a:r>
              <a:rPr lang="en-US" sz="2382">
                <a:solidFill>
                  <a:srgbClr val="2C2840"/>
                </a:solidFill>
                <a:latin typeface="Clear Sans Regular"/>
              </a:rPr>
              <a:t>@media not|only mediatype and (mediafeature and|or|not mediafeature) {                 CSS-Code;</a:t>
            </a:r>
          </a:p>
          <a:p>
            <a:pPr>
              <a:lnSpc>
                <a:spcPts val="3336"/>
              </a:lnSpc>
            </a:pPr>
            <a:r>
              <a:rPr lang="en-US" sz="2382">
                <a:solidFill>
                  <a:srgbClr val="2C2840"/>
                </a:solidFill>
                <a:latin typeface="Clear Sans Regular"/>
              </a:rPr>
              <a:t>}</a:t>
            </a:r>
          </a:p>
          <a:p>
            <a:pPr>
              <a:lnSpc>
                <a:spcPts val="3336"/>
              </a:lnSpc>
            </a:pPr>
            <a:endParaRPr lang="en-US" sz="2382">
              <a:solidFill>
                <a:srgbClr val="2C2840"/>
              </a:solidFill>
              <a:latin typeface="Clear Sans Regular"/>
            </a:endParaRPr>
          </a:p>
          <a:p>
            <a:pPr>
              <a:lnSpc>
                <a:spcPts val="3336"/>
              </a:lnSpc>
              <a:spcBef>
                <a:spcPct val="0"/>
              </a:spcBef>
            </a:pPr>
            <a:r>
              <a:rPr lang="en-US" sz="2382">
                <a:solidFill>
                  <a:srgbClr val="2C2840"/>
                </a:solidFill>
                <a:latin typeface="Clear Sans Regular"/>
              </a:rPr>
              <a:t>@media only screen and (max-width: 600px) {  </a:t>
            </a:r>
          </a:p>
          <a:p>
            <a:pPr>
              <a:lnSpc>
                <a:spcPts val="3336"/>
              </a:lnSpc>
              <a:spcBef>
                <a:spcPct val="0"/>
              </a:spcBef>
            </a:pPr>
            <a:r>
              <a:rPr lang="en-US" sz="2382">
                <a:solidFill>
                  <a:srgbClr val="2C2840"/>
                </a:solidFill>
                <a:latin typeface="Clear Sans Regular"/>
              </a:rPr>
              <a:t>     body {    background-color: lightblue;  }</a:t>
            </a:r>
          </a:p>
          <a:p>
            <a:pPr>
              <a:lnSpc>
                <a:spcPts val="3336"/>
              </a:lnSpc>
              <a:spcBef>
                <a:spcPct val="0"/>
              </a:spcBef>
            </a:pPr>
            <a:r>
              <a:rPr lang="en-US" sz="2382">
                <a:solidFill>
                  <a:srgbClr val="2C2840"/>
                </a:solidFill>
                <a:latin typeface="Clear Sans Regular"/>
              </a:rPr>
              <a:t>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955912"/>
            <a:ext cx="7531296" cy="229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C2840"/>
                </a:solidFill>
                <a:latin typeface="Clear Sans Regular"/>
              </a:rPr>
              <a:t>It uses the @media rule to include a block of CSS properties only if a certain condition is true.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endParaRPr lang="en-US" sz="2200">
              <a:solidFill>
                <a:srgbClr val="2C2840"/>
              </a:solidFill>
              <a:latin typeface="Clear Sans Regular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C2840"/>
                </a:solidFill>
                <a:latin typeface="Clear Sans Regular"/>
              </a:rPr>
              <a:t>Media queries can be used to check many things, such as: width and height of the viewport, width and height of the device, orientation and resolution.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 rot="-5400000">
            <a:off x="13270367" y="1966566"/>
            <a:ext cx="1473381" cy="17196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14705377" y="-359397"/>
            <a:ext cx="3700015" cy="18634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905810">
            <a:off x="13849207" y="549088"/>
            <a:ext cx="3124716" cy="342349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4652328"/>
            <a:ext cx="448954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Media Queries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75421"/>
            <a:ext cx="10450897" cy="4339991"/>
            <a:chOff x="0" y="0"/>
            <a:chExt cx="13934529" cy="578665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3934529" cy="1126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2C2840"/>
                  </a:solidFill>
                  <a:latin typeface="Halant Medium Bold"/>
                </a:rPr>
                <a:t>POSTCSS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86871"/>
              <a:ext cx="13934529" cy="4199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  <a:spcBef>
                  <a:spcPct val="0"/>
                </a:spcBef>
              </a:pPr>
              <a:r>
                <a:rPr lang="en-US" sz="2200" dirty="0" err="1">
                  <a:latin typeface="Clear Sans Regular" panose="020B0604020202020204" charset="0"/>
                  <a:cs typeface="Clear Sans Regular" panose="020B0604020202020204" charset="0"/>
                </a:rPr>
                <a:t>PostCSS</a:t>
              </a:r>
              <a:r>
                <a:rPr lang="en-US" sz="2200" dirty="0">
                  <a:latin typeface="Clear Sans Regular" panose="020B0604020202020204" charset="0"/>
                  <a:cs typeface="Clear Sans Regular" panose="020B0604020202020204" charset="0"/>
                </a:rPr>
                <a:t> is a tool for transforming styles with JS plugins. These plugins can lint your CSS, support variables and </a:t>
              </a:r>
              <a:r>
                <a:rPr lang="en-US" sz="2200" dirty="0" err="1">
                  <a:latin typeface="Clear Sans Regular" panose="020B0604020202020204" charset="0"/>
                  <a:cs typeface="Clear Sans Regular" panose="020B0604020202020204" charset="0"/>
                </a:rPr>
                <a:t>mixins</a:t>
              </a:r>
              <a:r>
                <a:rPr lang="en-US" sz="2200" dirty="0">
                  <a:latin typeface="Clear Sans Regular" panose="020B0604020202020204" charset="0"/>
                  <a:cs typeface="Clear Sans Regular" panose="020B0604020202020204" charset="0"/>
                </a:rPr>
                <a:t>, </a:t>
              </a:r>
              <a:r>
                <a:rPr lang="en-US" sz="2200" dirty="0" err="1">
                  <a:latin typeface="Clear Sans Regular" panose="020B0604020202020204" charset="0"/>
                  <a:cs typeface="Clear Sans Regular" panose="020B0604020202020204" charset="0"/>
                </a:rPr>
                <a:t>transpile</a:t>
              </a:r>
              <a:r>
                <a:rPr lang="en-US" sz="2200" dirty="0">
                  <a:latin typeface="Clear Sans Regular" panose="020B0604020202020204" charset="0"/>
                  <a:cs typeface="Clear Sans Regular" panose="020B0604020202020204" charset="0"/>
                </a:rPr>
                <a:t> future CSS syntax, inline images, and more.</a:t>
              </a:r>
            </a:p>
            <a:p>
              <a:pPr>
                <a:lnSpc>
                  <a:spcPts val="3080"/>
                </a:lnSpc>
                <a:spcBef>
                  <a:spcPct val="0"/>
                </a:spcBef>
              </a:pPr>
              <a:endParaRPr lang="en-US" sz="2200" dirty="0">
                <a:solidFill>
                  <a:srgbClr val="2C2840"/>
                </a:solidFill>
                <a:latin typeface="Clear Sans Regular" panose="020B0604020202020204" charset="0"/>
                <a:cs typeface="Clear Sans Regular" panose="020B0604020202020204" charset="0"/>
              </a:endParaRPr>
            </a:p>
            <a:p>
              <a:pPr>
                <a:lnSpc>
                  <a:spcPts val="3080"/>
                </a:lnSpc>
                <a:spcBef>
                  <a:spcPct val="0"/>
                </a:spcBef>
              </a:pPr>
              <a:r>
                <a:rPr lang="en-US" sz="2200" dirty="0">
                  <a:solidFill>
                    <a:srgbClr val="2C2840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It takes a CSS file and provides an API to analyze and modify its rules (by transforming them into an Abstract Syntax Tree). This API can then be used by plugins to do a lot of useful things, e.g. to find errors automatically insert vendor prefixes.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6980360" y="5830421"/>
            <a:ext cx="1478898" cy="17196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18775" y="8796333"/>
            <a:ext cx="3700015" cy="18634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87822">
            <a:off x="12886168" y="5429831"/>
            <a:ext cx="3979338" cy="431300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459393"/>
            <a:ext cx="2443203" cy="23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7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C5C9B2C-2575-433B-BAFE-F360943B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8700"/>
            <a:ext cx="18288000" cy="11843039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A28A661B-5465-4329-AE29-EC94E74C0923}"/>
              </a:ext>
            </a:extLst>
          </p:cNvPr>
          <p:cNvSpPr txBox="1"/>
          <p:nvPr/>
        </p:nvSpPr>
        <p:spPr>
          <a:xfrm>
            <a:off x="5410200" y="5323175"/>
            <a:ext cx="6324600" cy="944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9600" b="1" dirty="0">
                <a:solidFill>
                  <a:srgbClr val="2C2840"/>
                </a:solidFill>
                <a:latin typeface="Clear Sans Regular" panose="020B0604020202020204" charset="0"/>
                <a:cs typeface="Clear Sans Regular" panose="020B0604020202020204" charset="0"/>
              </a:rPr>
              <a:t>tailwindcss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01052B6-D81A-4AD7-8A79-FAEF1345B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0800" y="4152900"/>
            <a:ext cx="2590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840"/>
          <a:stretch>
            <a:fillRect/>
          </a:stretch>
        </p:blipFill>
        <p:spPr>
          <a:xfrm rot="-5400000">
            <a:off x="16058150" y="1641266"/>
            <a:ext cx="682652" cy="171964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272844" y="-253012"/>
            <a:ext cx="3431881" cy="10793023"/>
          </a:xfrm>
          <a:prstGeom prst="rect">
            <a:avLst/>
          </a:prstGeom>
          <a:solidFill>
            <a:srgbClr val="3E04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99476" y="3218902"/>
            <a:ext cx="2827410" cy="38491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5100170" y="998841"/>
            <a:ext cx="1473381" cy="17196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359615"/>
            <a:ext cx="2561892" cy="113583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69618" y="3897435"/>
            <a:ext cx="2118607" cy="21186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60893" y="7738105"/>
            <a:ext cx="2478579" cy="1520195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 rot="5400000">
            <a:off x="7258996" y="3888956"/>
            <a:ext cx="1107433" cy="1401655"/>
            <a:chOff x="0" y="0"/>
            <a:chExt cx="1457960" cy="1845310"/>
          </a:xfrm>
        </p:grpSpPr>
        <p:sp>
          <p:nvSpPr>
            <p:cNvPr id="11" name="Freeform 11"/>
            <p:cNvSpPr/>
            <p:nvPr/>
          </p:nvSpPr>
          <p:spPr>
            <a:xfrm>
              <a:off x="17780" y="-5080"/>
              <a:ext cx="1402080" cy="1805940"/>
            </a:xfrm>
            <a:custGeom>
              <a:avLst/>
              <a:gdLst/>
              <a:ahLst/>
              <a:cxnLst/>
              <a:rect l="l" t="t" r="r" b="b"/>
              <a:pathLst>
                <a:path w="1402080" h="180594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-33020" y="2540"/>
              <a:ext cx="1494790" cy="1844040"/>
            </a:xfrm>
            <a:custGeom>
              <a:avLst/>
              <a:gdLst/>
              <a:ahLst/>
              <a:cxnLst/>
              <a:rect l="l" t="t" r="r" b="b"/>
              <a:pathLst>
                <a:path w="1494790" h="184404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9AEFD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1028700"/>
            <a:ext cx="1317085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2C2840"/>
                </a:solidFill>
                <a:latin typeface="Halant Medium Bold"/>
              </a:rPr>
              <a:t>PRE-PROCESSORS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294853"/>
            <a:ext cx="13568025" cy="978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9"/>
              </a:lnSpc>
            </a:pPr>
            <a:r>
              <a:rPr lang="en-US" sz="2842">
                <a:solidFill>
                  <a:srgbClr val="000000"/>
                </a:solidFill>
                <a:latin typeface="Open Sans Light"/>
              </a:rPr>
              <a:t>A CSS preprocessor is a program that lets you generate CSS from the preprocessor's own unique syntax.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 rot="5400000">
            <a:off x="7258996" y="5813554"/>
            <a:ext cx="1107433" cy="1401655"/>
            <a:chOff x="0" y="0"/>
            <a:chExt cx="1457960" cy="1845310"/>
          </a:xfrm>
        </p:grpSpPr>
        <p:sp>
          <p:nvSpPr>
            <p:cNvPr id="16" name="Freeform 16"/>
            <p:cNvSpPr/>
            <p:nvPr/>
          </p:nvSpPr>
          <p:spPr>
            <a:xfrm>
              <a:off x="17780" y="-5080"/>
              <a:ext cx="1402080" cy="1805940"/>
            </a:xfrm>
            <a:custGeom>
              <a:avLst/>
              <a:gdLst/>
              <a:ahLst/>
              <a:cxnLst/>
              <a:rect l="l" t="t" r="r" b="b"/>
              <a:pathLst>
                <a:path w="1402080" h="180594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33020" y="2540"/>
              <a:ext cx="1494790" cy="1844040"/>
            </a:xfrm>
            <a:custGeom>
              <a:avLst/>
              <a:gdLst/>
              <a:ahLst/>
              <a:cxnLst/>
              <a:rect l="l" t="t" r="r" b="b"/>
              <a:pathLst>
                <a:path w="1494790" h="184404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9AEFD9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 rot="5400000">
            <a:off x="7258996" y="8003756"/>
            <a:ext cx="1107433" cy="1401655"/>
            <a:chOff x="0" y="0"/>
            <a:chExt cx="1457960" cy="1845310"/>
          </a:xfrm>
        </p:grpSpPr>
        <p:sp>
          <p:nvSpPr>
            <p:cNvPr id="19" name="Freeform 19"/>
            <p:cNvSpPr/>
            <p:nvPr/>
          </p:nvSpPr>
          <p:spPr>
            <a:xfrm>
              <a:off x="17780" y="-5080"/>
              <a:ext cx="1402080" cy="1805940"/>
            </a:xfrm>
            <a:custGeom>
              <a:avLst/>
              <a:gdLst/>
              <a:ahLst/>
              <a:cxnLst/>
              <a:rect l="l" t="t" r="r" b="b"/>
              <a:pathLst>
                <a:path w="1402080" h="180594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-33020" y="2540"/>
              <a:ext cx="1494790" cy="1844040"/>
            </a:xfrm>
            <a:custGeom>
              <a:avLst/>
              <a:gdLst/>
              <a:ahLst/>
              <a:cxnLst/>
              <a:rect l="l" t="t" r="r" b="b"/>
              <a:pathLst>
                <a:path w="1494790" h="184404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9AEFD9"/>
            </a:solidFill>
          </p:spPr>
        </p:sp>
      </p:grpSp>
      <p:sp>
        <p:nvSpPr>
          <p:cNvPr id="21" name="TextBox 21"/>
          <p:cNvSpPr txBox="1"/>
          <p:nvPr/>
        </p:nvSpPr>
        <p:spPr>
          <a:xfrm rot="-634032">
            <a:off x="9281373" y="3315979"/>
            <a:ext cx="3512940" cy="61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3958" spc="791" dirty="0">
                <a:solidFill>
                  <a:srgbClr val="000000"/>
                </a:solidFill>
                <a:latin typeface="Glacial Indifference Bold"/>
              </a:rPr>
              <a:t>VARIABLES</a:t>
            </a:r>
          </a:p>
        </p:txBody>
      </p:sp>
      <p:sp>
        <p:nvSpPr>
          <p:cNvPr id="22" name="TextBox 22"/>
          <p:cNvSpPr txBox="1"/>
          <p:nvPr/>
        </p:nvSpPr>
        <p:spPr>
          <a:xfrm rot="574442">
            <a:off x="11068401" y="4510302"/>
            <a:ext cx="4304287" cy="71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5534" spc="-276" dirty="0">
                <a:solidFill>
                  <a:srgbClr val="000000"/>
                </a:solidFill>
                <a:latin typeface="League Spartan"/>
              </a:rPr>
              <a:t>Nesting 💖</a:t>
            </a:r>
          </a:p>
        </p:txBody>
      </p:sp>
      <p:sp>
        <p:nvSpPr>
          <p:cNvPr id="23" name="TextBox 23"/>
          <p:cNvSpPr txBox="1"/>
          <p:nvPr/>
        </p:nvSpPr>
        <p:spPr>
          <a:xfrm rot="-324358">
            <a:off x="10906817" y="5498721"/>
            <a:ext cx="5265986" cy="11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800" dirty="0" err="1">
                <a:solidFill>
                  <a:srgbClr val="000000"/>
                </a:solidFill>
                <a:latin typeface="Barrio"/>
              </a:rPr>
              <a:t>Mixins</a:t>
            </a:r>
            <a:endParaRPr lang="en-US" sz="8800" dirty="0">
              <a:solidFill>
                <a:srgbClr val="000000"/>
              </a:solidFill>
              <a:latin typeface="Barrio"/>
            </a:endParaRPr>
          </a:p>
        </p:txBody>
      </p:sp>
      <p:sp>
        <p:nvSpPr>
          <p:cNvPr id="24" name="TextBox 24"/>
          <p:cNvSpPr txBox="1"/>
          <p:nvPr/>
        </p:nvSpPr>
        <p:spPr>
          <a:xfrm rot="1397364">
            <a:off x="9204500" y="5745376"/>
            <a:ext cx="2943696" cy="150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37"/>
              </a:lnSpc>
              <a:spcBef>
                <a:spcPts val="9178"/>
              </a:spcBef>
            </a:pPr>
            <a:r>
              <a:rPr lang="en-US" sz="8741" dirty="0">
                <a:solidFill>
                  <a:srgbClr val="000000"/>
                </a:solidFill>
                <a:latin typeface="Playlist Script"/>
              </a:rPr>
              <a:t>Extends</a:t>
            </a:r>
          </a:p>
        </p:txBody>
      </p:sp>
      <p:grpSp>
        <p:nvGrpSpPr>
          <p:cNvPr id="25" name="Group 25"/>
          <p:cNvGrpSpPr/>
          <p:nvPr/>
        </p:nvGrpSpPr>
        <p:grpSpPr>
          <a:xfrm rot="-653316">
            <a:off x="12110692" y="6284265"/>
            <a:ext cx="3017783" cy="1816152"/>
            <a:chOff x="0" y="0"/>
            <a:chExt cx="4023710" cy="2421536"/>
          </a:xfrm>
        </p:grpSpPr>
        <p:sp>
          <p:nvSpPr>
            <p:cNvPr id="26" name="TextBox 26"/>
            <p:cNvSpPr txBox="1"/>
            <p:nvPr/>
          </p:nvSpPr>
          <p:spPr>
            <a:xfrm>
              <a:off x="0" y="713669"/>
              <a:ext cx="4023710" cy="1707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1"/>
                </a:lnSpc>
              </a:pPr>
              <a:r>
                <a:rPr lang="en-US" sz="5603" dirty="0">
                  <a:solidFill>
                    <a:srgbClr val="000000"/>
                  </a:solidFill>
                  <a:latin typeface="Great Vibes"/>
                </a:rPr>
                <a:t>Color Operations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73312" y="0"/>
              <a:ext cx="2286449" cy="124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58"/>
                </a:lnSpc>
              </a:pPr>
              <a:r>
                <a:rPr lang="en-US" sz="615" spc="103">
                  <a:solidFill>
                    <a:srgbClr val="000000"/>
                  </a:solidFill>
                  <a:latin typeface="Libre Baskerville"/>
                </a:rPr>
                <a:t>I'M DREAMING OF A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 rot="-531275">
            <a:off x="9146032" y="7547586"/>
            <a:ext cx="2626103" cy="86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3269" dirty="0">
                <a:solidFill>
                  <a:srgbClr val="000000"/>
                </a:solidFill>
                <a:latin typeface="Yeseva One"/>
              </a:rPr>
              <a:t>If/Else Statements</a:t>
            </a:r>
          </a:p>
        </p:txBody>
      </p:sp>
      <p:sp>
        <p:nvSpPr>
          <p:cNvPr id="29" name="TextBox 29"/>
          <p:cNvSpPr txBox="1"/>
          <p:nvPr/>
        </p:nvSpPr>
        <p:spPr>
          <a:xfrm rot="1083335">
            <a:off x="8776295" y="4456721"/>
            <a:ext cx="3535982" cy="119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2"/>
              </a:lnSpc>
              <a:spcBef>
                <a:spcPct val="0"/>
              </a:spcBef>
            </a:pPr>
            <a:r>
              <a:rPr lang="en-US" sz="6987" dirty="0">
                <a:solidFill>
                  <a:srgbClr val="000000"/>
                </a:solidFill>
                <a:latin typeface="Selima"/>
              </a:rPr>
              <a:t>Loops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46856" y="8061664"/>
            <a:ext cx="2990005" cy="89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1"/>
              </a:lnSpc>
            </a:pPr>
            <a:r>
              <a:rPr lang="en-US" sz="6375" spc="675" dirty="0">
                <a:solidFill>
                  <a:srgbClr val="000000"/>
                </a:solidFill>
                <a:latin typeface="Six Caps"/>
              </a:rPr>
              <a:t>MATH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44000" y="8793544"/>
            <a:ext cx="5358478" cy="91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2"/>
              </a:lnSpc>
            </a:pPr>
            <a:r>
              <a:rPr lang="en-US" sz="4959" spc="1358" dirty="0">
                <a:solidFill>
                  <a:srgbClr val="000000"/>
                </a:solidFill>
                <a:latin typeface="Hussar Ekologiczy"/>
              </a:rPr>
              <a:t>IMPORTS</a:t>
            </a:r>
          </a:p>
        </p:txBody>
      </p:sp>
      <p:pic>
        <p:nvPicPr>
          <p:cNvPr id="2050" name="Picture 2" descr="But Wait! There's More! - Progressive Eye Center">
            <a:extLst>
              <a:ext uri="{FF2B5EF4-FFF2-40B4-BE49-F238E27FC236}">
                <a16:creationId xmlns:a16="http://schemas.microsoft.com/office/drawing/2014/main" id="{42AE2395-5022-47F2-9CA4-C051FC1B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917" y="5616074"/>
            <a:ext cx="5517638" cy="354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89466" y="8072961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5971036" y="532421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72040">
            <a:off x="4793178" y="8251902"/>
            <a:ext cx="5302477" cy="2670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297753">
            <a:off x="-2061773" y="-553756"/>
            <a:ext cx="5302477" cy="267052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8052898" y="-297661"/>
            <a:ext cx="10860190" cy="10882322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4519" y="2314575"/>
            <a:ext cx="6449897" cy="5657850"/>
            <a:chOff x="0" y="0"/>
            <a:chExt cx="6350000" cy="55702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570220"/>
            </a:xfrm>
            <a:custGeom>
              <a:avLst/>
              <a:gdLst/>
              <a:ahLst/>
              <a:cxnLst/>
              <a:rect l="l" t="t" r="r" b="b"/>
              <a:pathLst>
                <a:path w="6350000" h="5570220">
                  <a:moveTo>
                    <a:pt x="0" y="1643380"/>
                  </a:moveTo>
                  <a:cubicBezTo>
                    <a:pt x="0" y="3412490"/>
                    <a:pt x="3175000" y="5570220"/>
                    <a:pt x="3175000" y="5570220"/>
                  </a:cubicBezTo>
                  <a:cubicBezTo>
                    <a:pt x="3175000" y="5570220"/>
                    <a:pt x="6336030" y="3397250"/>
                    <a:pt x="6350000" y="1643380"/>
                  </a:cubicBezTo>
                  <a:cubicBezTo>
                    <a:pt x="6350000" y="737870"/>
                    <a:pt x="5612130" y="0"/>
                    <a:pt x="4706620" y="0"/>
                  </a:cubicBezTo>
                  <a:cubicBezTo>
                    <a:pt x="4010660" y="0"/>
                    <a:pt x="3411220" y="445770"/>
                    <a:pt x="3175000" y="1057910"/>
                  </a:cubicBezTo>
                  <a:cubicBezTo>
                    <a:pt x="2938780" y="445770"/>
                    <a:pt x="2339340" y="0"/>
                    <a:pt x="1643380" y="0"/>
                  </a:cubicBezTo>
                  <a:cubicBezTo>
                    <a:pt x="737870" y="0"/>
                    <a:pt x="0" y="737870"/>
                    <a:pt x="0" y="1643380"/>
                  </a:cubicBezTo>
                </a:path>
              </a:pathLst>
            </a:custGeom>
            <a:solidFill>
              <a:srgbClr val="9AEFD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219007" y="1028700"/>
            <a:ext cx="7902883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2C2840"/>
                </a:solidFill>
                <a:latin typeface="Halant Medium Bold"/>
              </a:rPr>
              <a:t>DIAGRAMMING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0200" y="3405935"/>
            <a:ext cx="4443835" cy="347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7"/>
              </a:lnSpc>
            </a:pPr>
            <a:r>
              <a:rPr lang="en-US" sz="6605" dirty="0">
                <a:solidFill>
                  <a:srgbClr val="000000"/>
                </a:solidFill>
                <a:latin typeface="Open Sans Extra Bold"/>
              </a:rPr>
              <a:t>HTML</a:t>
            </a:r>
          </a:p>
          <a:p>
            <a:pPr algn="ctr">
              <a:lnSpc>
                <a:spcPts val="9247"/>
              </a:lnSpc>
            </a:pPr>
            <a:r>
              <a:rPr lang="en-US" sz="6605" dirty="0">
                <a:solidFill>
                  <a:srgbClr val="000000"/>
                </a:solidFill>
                <a:latin typeface="Open Sans Extra Bold"/>
              </a:rPr>
              <a:t>+</a:t>
            </a:r>
          </a:p>
          <a:p>
            <a:pPr algn="ctr">
              <a:lnSpc>
                <a:spcPts val="9247"/>
              </a:lnSpc>
            </a:pPr>
            <a:r>
              <a:rPr lang="en-US" sz="6605" dirty="0">
                <a:solidFill>
                  <a:srgbClr val="000000"/>
                </a:solidFill>
                <a:latin typeface="Open Sans Extra Bold"/>
              </a:rPr>
              <a:t>CSS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19007" y="3248981"/>
            <a:ext cx="8074474" cy="3131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2918" lvl="1" indent="-436459">
              <a:lnSpc>
                <a:spcPts val="13218"/>
              </a:lnSpc>
              <a:buFont typeface="Arial"/>
              <a:buChar char="•"/>
            </a:pPr>
            <a:r>
              <a:rPr lang="en-US" sz="5287" dirty="0">
                <a:solidFill>
                  <a:srgbClr val="000000"/>
                </a:solidFill>
                <a:latin typeface="Open Sans Light"/>
              </a:rPr>
              <a:t>Flexbox</a:t>
            </a:r>
          </a:p>
          <a:p>
            <a:pPr marL="872919" lvl="1" indent="-436460">
              <a:lnSpc>
                <a:spcPts val="13218"/>
              </a:lnSpc>
              <a:buFont typeface="Arial"/>
              <a:buChar char="•"/>
            </a:pPr>
            <a:r>
              <a:rPr lang="en-US" sz="5287" dirty="0">
                <a:solidFill>
                  <a:srgbClr val="000000"/>
                </a:solidFill>
                <a:latin typeface="Open Sans Light"/>
              </a:rPr>
              <a:t>Grid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569299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368490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25233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00746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03201" y="3271044"/>
            <a:ext cx="9756099" cy="45122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FLEXBOX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21851" y="108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&lt;flex-container&gt;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3201" y="2016462"/>
            <a:ext cx="10435026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display: flex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21851" y="8066389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&lt;/flex-container&gt;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569299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368490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25233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00746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21851" y="5555824"/>
            <a:ext cx="4756924" cy="24595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830792" y="5555824"/>
            <a:ext cx="3905960" cy="245959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FLEXBOX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21851" y="108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&lt;flex-container&gt;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7450" y="1646283"/>
            <a:ext cx="10435026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flex-direction: establishes the main-axis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row | row-reverse | column | column-reverse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37450" y="2915913"/>
            <a:ext cx="10435026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flex-wrap: should items fit in 1 line?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nowrap | wrap | wrap-reverse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21851" y="4086064"/>
            <a:ext cx="10435026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</a:rPr>
              <a:t>flex-flow: flex-direction + flex-wrap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=&gt; flex-flow: column wrap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37450" y="82404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&lt;/flex-container&gt;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569299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368490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25233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00746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6" name="TextBox 6"/>
          <p:cNvSpPr txBox="1"/>
          <p:nvPr/>
        </p:nvSpPr>
        <p:spPr>
          <a:xfrm>
            <a:off x="7337450" y="1646283"/>
            <a:ext cx="6227269" cy="28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7"/>
              </a:lnSpc>
            </a:pPr>
            <a:r>
              <a:rPr lang="en-US" sz="3184" dirty="0">
                <a:solidFill>
                  <a:srgbClr val="000000"/>
                </a:solidFill>
                <a:latin typeface="Open Sans"/>
              </a:rPr>
              <a:t>justify-content: defines the alignment along the main axis</a:t>
            </a:r>
          </a:p>
          <a:p>
            <a:pPr>
              <a:lnSpc>
                <a:spcPts val="4457"/>
              </a:lnSpc>
            </a:pPr>
            <a:endParaRPr lang="en-US" sz="3184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925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flex-start | flex-end | center | space-between | space-around | space-evenly | start | end | left | right ... + safe | unsafe;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94660" y="1544339"/>
            <a:ext cx="3816577" cy="63972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FLEXBOX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21851" y="108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&lt;flex-container&gt;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7450" y="8090591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&lt;/flex-container&gt;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569299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368490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25233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00746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55140" y="1703433"/>
            <a:ext cx="4601737" cy="60956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FLEXBOX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21851" y="108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&lt;flex-container&gt;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7450" y="8090591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&lt;/flex-container&gt;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21851" y="1646283"/>
            <a:ext cx="5383264" cy="377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align-items: defines the alignment along the cross axis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stretch | flex-start | flex-end | center | baseline | first baseline | last baseline | start | end | self-start | self-end + ... safe | unsafe;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4248063" y="4569299"/>
            <a:ext cx="1473381" cy="17196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73"/>
          <a:stretch>
            <a:fillRect/>
          </a:stretch>
        </p:blipFill>
        <p:spPr>
          <a:xfrm>
            <a:off x="1028700" y="7368490"/>
            <a:ext cx="1473381" cy="17196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825233"/>
            <a:ext cx="4294226" cy="54628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963277" y="-100746"/>
            <a:ext cx="11514873" cy="10746771"/>
          </a:xfrm>
          <a:prstGeom prst="rect">
            <a:avLst/>
          </a:prstGeom>
          <a:solidFill>
            <a:srgbClr val="FAFAFA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68151" y="1703433"/>
            <a:ext cx="4450827" cy="61489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58539"/>
            <a:ext cx="5012599" cy="84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AFAFA"/>
                </a:solidFill>
                <a:latin typeface="Halant Medium Bold"/>
              </a:rPr>
              <a:t>FLEXBOX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21851" y="10814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&lt;flex-container&gt;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36758"/>
            <a:ext cx="554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Properties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7450" y="8090591"/>
            <a:ext cx="104350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&lt;/flex-container&gt;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21851" y="1646283"/>
            <a:ext cx="5608759" cy="377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</a:rPr>
              <a:t>align-content: </a:t>
            </a:r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aligns a flex container’s lines within when there is extra space in the cross-axis</a:t>
            </a:r>
          </a:p>
          <a:p>
            <a:pPr>
              <a:lnSpc>
                <a:spcPts val="2940"/>
              </a:lnSpc>
            </a:pPr>
            <a:endParaRPr lang="en-US" sz="21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flex-start | flex-end | center | space-between | space-around | space-evenly | start | end | left | right ... + safe | unsafe;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622</Words>
  <Application>Microsoft Office PowerPoint</Application>
  <PresentationFormat>Custom</PresentationFormat>
  <Paragraphs>171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2" baseType="lpstr">
      <vt:lpstr>Halant Bold</vt:lpstr>
      <vt:lpstr>Libre Baskerville</vt:lpstr>
      <vt:lpstr>Open Sans Light</vt:lpstr>
      <vt:lpstr>Great Vibes</vt:lpstr>
      <vt:lpstr>Halant Medium Bold</vt:lpstr>
      <vt:lpstr>Playlist Script</vt:lpstr>
      <vt:lpstr>Six Caps</vt:lpstr>
      <vt:lpstr>Glacial Indifference Bold</vt:lpstr>
      <vt:lpstr>Open Sans Extra Bold</vt:lpstr>
      <vt:lpstr>Open Sans Bold</vt:lpstr>
      <vt:lpstr>Yeseva One</vt:lpstr>
      <vt:lpstr>Arial</vt:lpstr>
      <vt:lpstr>Calibri</vt:lpstr>
      <vt:lpstr>League Spartan</vt:lpstr>
      <vt:lpstr>Clear Sans Regular</vt:lpstr>
      <vt:lpstr>Open Sans</vt:lpstr>
      <vt:lpstr>Hussar Ekologiczy</vt:lpstr>
      <vt:lpstr>Barrio</vt:lpstr>
      <vt:lpstr>Selima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Geometric Technology Keynote Presentation</dc:title>
  <cp:lastModifiedBy>Luis Daniel</cp:lastModifiedBy>
  <cp:revision>10</cp:revision>
  <dcterms:created xsi:type="dcterms:W3CDTF">2006-08-16T00:00:00Z</dcterms:created>
  <dcterms:modified xsi:type="dcterms:W3CDTF">2020-06-04T21:55:18Z</dcterms:modified>
  <dc:identifier>DAD-E8GjL1Q</dc:identifier>
</cp:coreProperties>
</file>